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3"/>
  </p:notesMasterIdLst>
  <p:sldIdLst>
    <p:sldId id="1169" r:id="rId2"/>
    <p:sldId id="1170" r:id="rId3"/>
    <p:sldId id="1175" r:id="rId4"/>
    <p:sldId id="1176" r:id="rId5"/>
    <p:sldId id="1186" r:id="rId6"/>
    <p:sldId id="1191" r:id="rId7"/>
    <p:sldId id="1192" r:id="rId8"/>
    <p:sldId id="1193" r:id="rId9"/>
    <p:sldId id="1194" r:id="rId10"/>
    <p:sldId id="1195" r:id="rId11"/>
    <p:sldId id="1196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36C368-CC37-4370-8FC2-F09260D3D1A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0983-A044-4BEF-9318-45D0978E0C7E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8EFAE14-917F-4C0F-BA5E-9C86FB2EAA5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9404-766C-4E96-919E-2ED503F0D07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772C-896C-4E14-A98D-068763C54711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CAC0044-A349-4A75-8EA8-43C92F416CBF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F29F10E-7792-4E54-ACDF-1456E19F520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D4AE-71A2-4CAD-84E3-7ED9696DE9C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7E3-0046-4E4F-9812-81EFCF01C9D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F77C-1DEE-491C-91FB-5C2DECB7E7C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00A04D5-3FD9-43C7-BAB6-48107A6EB209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68B93E3-9D02-4177-B669-BE15407244A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6.png"/><Relationship Id="rId7" Type="http://schemas.openxmlformats.org/officeDocument/2006/relationships/image" Target="../media/image29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3.png"/><Relationship Id="rId9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55.png"/><Relationship Id="rId3" Type="http://schemas.openxmlformats.org/officeDocument/2006/relationships/image" Target="../media/image6.png"/><Relationship Id="rId7" Type="http://schemas.openxmlformats.org/officeDocument/2006/relationships/image" Target="../media/image360.png"/><Relationship Id="rId12" Type="http://schemas.openxmlformats.org/officeDocument/2006/relationships/image" Target="../media/image54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53.png"/><Relationship Id="rId5" Type="http://schemas.openxmlformats.org/officeDocument/2006/relationships/image" Target="../media/image49.png"/><Relationship Id="rId10" Type="http://schemas.openxmlformats.org/officeDocument/2006/relationships/image" Target="../media/image52.png"/><Relationship Id="rId4" Type="http://schemas.openxmlformats.org/officeDocument/2006/relationships/image" Target="../media/image48.png"/><Relationship Id="rId9" Type="http://schemas.openxmlformats.org/officeDocument/2006/relationships/image" Target="../media/image5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7.png"/><Relationship Id="rId7" Type="http://schemas.openxmlformats.org/officeDocument/2006/relationships/image" Target="../media/image61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1996" b="1" dirty="0"/>
                  <a:t>Aufgabe A 1.1</a:t>
                </a:r>
                <a:endParaRPr lang="de-DE" sz="1996" dirty="0"/>
              </a:p>
              <a:p>
                <a:pPr marL="0" indent="0">
                  <a:buNone/>
                </a:pPr>
                <a:r>
                  <a:rPr lang="de-DE" sz="1996" dirty="0"/>
                  <a:t>Der Graph der Funktion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de-DE" sz="1996" dirty="0"/>
                  <a:t> mit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996" i="1" dirty="0">
                        <a:latin typeface="Cambria Math" panose="02040503050406030204" pitchFamily="18" charset="0"/>
                      </a:rPr>
                      <m:t>=−0,1</m:t>
                    </m:r>
                    <m:sSup>
                      <m:sSup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1996" i="1" dirty="0">
                        <a:latin typeface="Cambria Math" panose="02040503050406030204" pitchFamily="18" charset="0"/>
                      </a:rPr>
                      <m:t>+0,5</m:t>
                    </m:r>
                    <m:sSup>
                      <m:sSup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1996" i="1" dirty="0">
                        <a:latin typeface="Cambria Math" panose="02040503050406030204" pitchFamily="18" charset="0"/>
                      </a:rPr>
                      <m:t>+3,6</m:t>
                    </m:r>
                  </m:oMath>
                </a14:m>
                <a:r>
                  <a:rPr lang="de-DE" sz="1996" dirty="0"/>
                  <a:t> beschreibt modellhaft für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−1≤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≤5</m:t>
                    </m:r>
                  </m:oMath>
                </a14:m>
                <a:r>
                  <a:rPr lang="de-DE" sz="1996" dirty="0"/>
                  <a:t> das Profil eines Geländequerschnitts.</a:t>
                </a:r>
                <a:br>
                  <a:rPr lang="de-DE" sz="1996" dirty="0"/>
                </a:br>
                <a:r>
                  <a:rPr lang="de-DE" sz="1996" dirty="0"/>
                  <a:t>Die positive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1996" dirty="0"/>
                  <a:t>-Achse weist nach Osten,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996" dirty="0"/>
                  <a:t> gibt die Höhe über dem Meeresspiegel an (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1996" dirty="0"/>
                  <a:t> Längeneinheit entspricht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de-DE" sz="1996" dirty="0"/>
                  <a:t> m).</a:t>
                </a:r>
              </a:p>
              <a:p>
                <a:pPr marL="0" indent="0">
                  <a:buNone/>
                </a:pPr>
                <a:endParaRPr lang="de-DE" sz="726" dirty="0"/>
              </a:p>
              <a:p>
                <a:pPr marL="0" indent="0">
                  <a:buClrTx/>
                  <a:buSzPct val="100000"/>
                  <a:buNone/>
                </a:pPr>
                <a:endParaRPr lang="de-DE" sz="1996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Wahlteil</a:t>
            </a:r>
            <a:r>
              <a:rPr lang="de-DE" dirty="0" smtClean="0"/>
              <a:t> 2016 – Analysis A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75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1996" b="1" dirty="0">
                    <a:solidFill>
                      <a:srgbClr val="0000FF"/>
                    </a:solidFill>
                  </a:rPr>
                  <a:t>Funktionsgleichung für </a:t>
                </a:r>
                <a14:m>
                  <m:oMath xmlns:m="http://schemas.openxmlformats.org/officeDocument/2006/math">
                    <m:r>
                      <a:rPr lang="de-DE" sz="1996" b="1" i="1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𝒈</m:t>
                    </m:r>
                  </m:oMath>
                </a14:m>
                <a:endParaRPr lang="de-DE" sz="1996" b="1" dirty="0">
                  <a:solidFill>
                    <a:srgbClr val="0000FF"/>
                  </a:solidFill>
                </a:endParaRPr>
              </a:p>
              <a:p>
                <a:pPr marL="0" indent="0">
                  <a:buNone/>
                </a:pPr>
                <a:r>
                  <a:rPr lang="de-DE" sz="1996" dirty="0"/>
                  <a:t>Eine ganzrationale Funktion zweiten Grades hat die allgemeine Form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996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1996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de-DE" sz="1996" dirty="0"/>
                  <a:t>.</a:t>
                </a:r>
              </a:p>
              <a:p>
                <a:pPr marL="0" indent="0">
                  <a:buNone/>
                </a:pPr>
                <a:r>
                  <a:rPr lang="de-DE" sz="1996" dirty="0"/>
                  <a:t>Die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1996" dirty="0"/>
                  <a:t>-Achse wird bei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sz="1996" dirty="0"/>
                  <a:t> geschnitten, d.h. es gilt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(0)=0</m:t>
                    </m:r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(1)=0</m:t>
                    </m:r>
                  </m:oMath>
                </a14:m>
                <a:r>
                  <a:rPr lang="de-DE" sz="1996" dirty="0"/>
                  <a:t>. Aus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(0)=0</m:t>
                    </m:r>
                  </m:oMath>
                </a14:m>
                <a:r>
                  <a:rPr lang="de-DE" sz="1996" dirty="0"/>
                  <a:t> erhält man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1996" dirty="0"/>
                  <a:t>. </a:t>
                </a:r>
              </a:p>
              <a:p>
                <a:pPr marL="0" indent="0">
                  <a:buNone/>
                </a:pPr>
                <a:r>
                  <a:rPr lang="de-DE" sz="1996" dirty="0"/>
                  <a:t>Aus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(1)=0</m:t>
                    </m:r>
                  </m:oMath>
                </a14:m>
                <a:r>
                  <a:rPr lang="de-DE" sz="1996" dirty="0"/>
                  <a:t> erhält man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.</m:t>
                    </m:r>
                    <m:r>
                      <a:rPr lang="de-DE" sz="1996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1996" dirty="0"/>
                  <a:t>.</a:t>
                </a:r>
              </a:p>
              <a:p>
                <a:pPr marL="0" indent="0">
                  <a:buNone/>
                </a:pPr>
                <a:r>
                  <a:rPr lang="de-DE" sz="1996" dirty="0"/>
                  <a:t>Die Fläche zwischen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sz="1996" dirty="0"/>
                  <a:t> ist gegeben durch </a:t>
                </a:r>
                <a:br>
                  <a:rPr lang="de-DE" sz="1996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996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996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de-DE" sz="1996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de-DE" sz="1996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de-DE" sz="1996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996" i="1" dirty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de-DE" sz="1996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1996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DE" sz="1996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DE" sz="1996" i="1" dirty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DE" sz="1996" i="1" dirty="0">
                                  <a:latin typeface="Cambria Math" panose="02040503050406030204" pitchFamily="18" charset="0"/>
                                </a:rPr>
                                <m:t>𝑏𝑥</m:t>
                              </m:r>
                            </m:e>
                          </m:d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DE" sz="1996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de-DE" sz="1996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de-DE" sz="1996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sSup>
                                <m:sSupPr>
                                  <m:ctrlP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de-DE" sz="1996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1996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de-DE" sz="1996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sz="1996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de-DE" sz="1996" dirty="0"/>
              </a:p>
              <a:p>
                <a:pPr marL="0" indent="0">
                  <a:buNone/>
                </a:pPr>
                <a:r>
                  <a:rPr lang="de-DE" sz="1996" dirty="0"/>
                  <a:t>Laut Aufgabenstellung soll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1996" dirty="0"/>
                  <a:t> halb so groß sein, wie die Fläche A aus dem vorangehenden Aufgabenteil. Somit gilt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𝐼𝐼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.  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de-DE" sz="1996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de-DE" sz="1996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de-DE" sz="1996" dirty="0"/>
                  <a:t>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Wahlteil 2013 – Analysis A 2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7707241" y="163126"/>
                <a:ext cx="1371666" cy="4832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127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127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27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27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de-DE" sz="1270">
                        <a:latin typeface="Cambria Math" panose="02040503050406030204" pitchFamily="18" charset="0"/>
                      </a:rPr>
                      <m:t>sin</m:t>
                    </m:r>
                    <m:d>
                      <m:dPr>
                        <m:ctrlPr>
                          <a:rPr lang="de-DE" sz="127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270" i="1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de-DE" sz="1270" i="1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de-DE" sz="127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127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de-DE" sz="1270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de-DE" sz="127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270" i="1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de-DE" sz="1270" dirty="0"/>
                  <a:t> </a:t>
                </a: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7241" y="163126"/>
                <a:ext cx="1371666" cy="4832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/>
          <p:cNvCxnSpPr/>
          <p:nvPr/>
        </p:nvCxnSpPr>
        <p:spPr>
          <a:xfrm>
            <a:off x="3330968" y="3755587"/>
            <a:ext cx="1306350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>
            <a:off x="4833270" y="5976382"/>
            <a:ext cx="1698255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271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1996" dirty="0"/>
                  <a:t>Aus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1996" dirty="0">
                        <a:latin typeface="Cambria Math" panose="02040503050406030204" pitchFamily="18" charset="0"/>
                      </a:rPr>
                      <m:t>I</m:t>
                    </m:r>
                    <m:r>
                      <a:rPr lang="de-DE" sz="1996" dirty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1996" dirty="0"/>
                  <a:t> folgt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1996" dirty="0"/>
                  <a:t>. </a:t>
                </a:r>
              </a:p>
              <a:p>
                <a:pPr marL="0" indent="0">
                  <a:buNone/>
                </a:pPr>
                <a:r>
                  <a:rPr lang="de-DE" sz="1996" dirty="0"/>
                  <a:t>Eingesetzt in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𝐼𝐼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de-DE" sz="1996" dirty="0"/>
                  <a:t> folgt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de-DE" sz="1996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de-DE" sz="1996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de-DE" sz="1996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de-DE" sz="1996" dirty="0"/>
                  <a:t>  </a:t>
                </a:r>
              </a:p>
              <a:p>
                <a:pPr marL="0" indent="0">
                  <a:buNone/>
                </a:pPr>
                <a:r>
                  <a:rPr lang="de-DE" sz="1996" dirty="0"/>
                  <a:t>und damit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de-DE" sz="1996" dirty="0"/>
                  <a:t> sowie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de-DE" sz="1996" dirty="0"/>
                  <a:t>. </a:t>
                </a:r>
              </a:p>
              <a:p>
                <a:pPr marL="0" indent="0">
                  <a:buNone/>
                </a:pPr>
                <a:endParaRPr lang="de-DE" sz="726" dirty="0"/>
              </a:p>
              <a:p>
                <a:pPr marL="0" indent="0">
                  <a:buNone/>
                </a:pPr>
                <a:r>
                  <a:rPr lang="de-DE" sz="1996" b="1" dirty="0"/>
                  <a:t>Ergebnis:</a:t>
                </a:r>
                <a:r>
                  <a:rPr lang="de-DE" sz="1996" dirty="0"/>
                  <a:t> Der Funktionsterm von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de-DE" sz="1996" dirty="0"/>
                  <a:t> lautet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m:rPr>
                        <m:nor/>
                      </m:rPr>
                      <a:rPr lang="de-DE" sz="1996" dirty="0"/>
                      <m:t>=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  <m:sSup>
                      <m:sSup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1996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de-DE" sz="1996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1996" dirty="0"/>
                  <a:t>.</a:t>
                </a:r>
              </a:p>
              <a:p>
                <a:pPr marL="0" indent="0">
                  <a:buNone/>
                </a:pPr>
                <a:endParaRPr lang="de-DE" sz="1996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Wahlteil 2013 – Analysis A 2</a:t>
            </a:r>
            <a:endParaRPr lang="de-DE" dirty="0"/>
          </a:p>
        </p:txBody>
      </p:sp>
      <p:cxnSp>
        <p:nvCxnSpPr>
          <p:cNvPr id="8" name="Gerader Verbinder 7"/>
          <p:cNvCxnSpPr/>
          <p:nvPr/>
        </p:nvCxnSpPr>
        <p:spPr>
          <a:xfrm>
            <a:off x="5029222" y="3820905"/>
            <a:ext cx="2090160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37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414726" indent="-414726">
                  <a:buClrTx/>
                  <a:buSzPct val="100000"/>
                  <a:buFont typeface="+mj-lt"/>
                  <a:buAutoNum type="alphaLcParenR" startAt="2"/>
                </a:pPr>
                <a:r>
                  <a:rPr lang="de-DE" sz="1996" dirty="0"/>
                  <a:t>Am Hang zwischen dem höchsten Punkt und dem </a:t>
                </a:r>
                <a:br>
                  <a:rPr lang="de-DE" sz="1996" dirty="0"/>
                </a:br>
                <a:r>
                  <a:rPr lang="de-DE" sz="1996" dirty="0"/>
                  <a:t>westlich davon gelegenen Tal befindet sich ein </a:t>
                </a:r>
                <a:br>
                  <a:rPr lang="de-DE" sz="1996" dirty="0"/>
                </a:br>
                <a:r>
                  <a:rPr lang="de-DE" sz="1996" dirty="0"/>
                  <a:t>in den Hang gebautes Gebäude, dessen rechteckige </a:t>
                </a:r>
                <a:br>
                  <a:rPr lang="de-DE" sz="1996" dirty="0"/>
                </a:br>
                <a:r>
                  <a:rPr lang="de-DE" sz="1996" dirty="0"/>
                  <a:t>Seitenwand im Geländequerschnitt liegt.</a:t>
                </a:r>
                <a:br>
                  <a:rPr lang="de-DE" sz="1996" dirty="0"/>
                </a:br>
                <a:r>
                  <a:rPr lang="de-DE" sz="1996" dirty="0"/>
                  <a:t>Die Abbildung zeigt den sichtbaren Teil dieser </a:t>
                </a:r>
                <a:br>
                  <a:rPr lang="de-DE" sz="1996" dirty="0"/>
                </a:br>
                <a:r>
                  <a:rPr lang="de-DE" sz="1996" dirty="0"/>
                  <a:t>Seitenwand. Die Oberkante der Wand verläuft </a:t>
                </a:r>
                <a:br>
                  <a:rPr lang="de-DE" sz="1996" dirty="0"/>
                </a:br>
                <a:r>
                  <a:rPr lang="de-DE" sz="1996" dirty="0"/>
                  <a:t>waagrecht auf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540</m:t>
                    </m:r>
                  </m:oMath>
                </a14:m>
                <a:r>
                  <a:rPr lang="de-DE" sz="1996" dirty="0"/>
                  <a:t> m Höhe.</a:t>
                </a:r>
                <a:br>
                  <a:rPr lang="de-DE" sz="1996" dirty="0"/>
                </a:br>
                <a:r>
                  <a:rPr lang="de-DE" sz="1996" dirty="0"/>
                  <a:t>Von dieser Kante sind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28</m:t>
                    </m:r>
                  </m:oMath>
                </a14:m>
                <a:r>
                  <a:rPr lang="de-DE" sz="1996" dirty="0"/>
                  <a:t> m sichtbar.</a:t>
                </a:r>
                <a:br>
                  <a:rPr lang="de-DE" sz="1996" dirty="0"/>
                </a:br>
                <a:r>
                  <a:rPr lang="de-DE" sz="1996" dirty="0"/>
                  <a:t/>
                </a:r>
                <a:br>
                  <a:rPr lang="de-DE" sz="1996" dirty="0"/>
                </a:br>
                <a:r>
                  <a:rPr lang="de-DE" sz="1996" dirty="0"/>
                  <a:t>Untersuchen Sie, ob der Flächeninhalt des sichtbaren Wandteils größer als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130</m:t>
                    </m:r>
                  </m:oMath>
                </a14:m>
                <a:r>
                  <a:rPr lang="de-DE" sz="1996" dirty="0"/>
                  <a:t> m² ist.</a:t>
                </a:r>
                <a:br>
                  <a:rPr lang="de-DE" sz="1996" dirty="0"/>
                </a:br>
                <a:r>
                  <a:rPr lang="de-DE" sz="1996" dirty="0"/>
                  <a:t>								</a:t>
                </a:r>
                <a:r>
                  <a:rPr lang="de-DE" sz="1996" dirty="0" smtClean="0"/>
                  <a:t>(</a:t>
                </a:r>
                <a:r>
                  <a:rPr lang="de-DE" sz="1996" dirty="0"/>
                  <a:t>3 VP)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950" r="-3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Wahlteil</a:t>
            </a:r>
            <a:r>
              <a:rPr lang="de-DE" dirty="0" smtClean="0"/>
              <a:t> 2016 – Analysis A 1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5520" y="2253285"/>
            <a:ext cx="2247435" cy="91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35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1996" b="1" dirty="0">
                    <a:solidFill>
                      <a:srgbClr val="FF0000"/>
                    </a:solidFill>
                  </a:rPr>
                  <a:t>Lösung b)</a:t>
                </a:r>
                <a:endParaRPr lang="de-DE" sz="1996" dirty="0">
                  <a:solidFill>
                    <a:srgbClr val="FF0000"/>
                  </a:solidFill>
                </a:endParaRP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b="1" dirty="0"/>
                  <a:t>Flächeninhalt des sichtbaren Wandteils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dirty="0"/>
                  <a:t>Den oberen Rand der Wand stellen wir als</a:t>
                </a:r>
                <a:br>
                  <a:rPr lang="de-DE" sz="1996" dirty="0"/>
                </a:br>
                <a:r>
                  <a:rPr lang="de-DE" sz="1996" dirty="0"/>
                  <a:t>Gerade mit der Gleichung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996" i="1" dirty="0">
                        <a:latin typeface="Cambria Math" panose="02040503050406030204" pitchFamily="18" charset="0"/>
                      </a:rPr>
                      <m:t>=5,4</m:t>
                    </m:r>
                  </m:oMath>
                </a14:m>
                <a:r>
                  <a:rPr lang="de-DE" sz="1996" dirty="0"/>
                  <a:t> dar, </a:t>
                </a:r>
                <a:br>
                  <a:rPr lang="de-DE" sz="1996" dirty="0"/>
                </a:br>
                <a:r>
                  <a:rPr lang="de-DE" sz="1996" dirty="0"/>
                  <a:t>da laut Aufgabe dieser Rand in einer Höhe von </a:t>
                </a:r>
                <a:br>
                  <a:rPr lang="de-DE" sz="1996" dirty="0"/>
                </a:b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540</m:t>
                    </m:r>
                  </m:oMath>
                </a14:m>
                <a:r>
                  <a:rPr lang="de-DE" sz="1996" dirty="0"/>
                  <a:t> m liegt. (Beachte: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1996" dirty="0"/>
                  <a:t> LE entspricht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de-DE" sz="1996" dirty="0"/>
                  <a:t> m).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dirty="0"/>
                  <a:t>Der Flächeninhalt des sichtbaren Wandteils ist dann gegeben durch: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996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1996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de-DE" sz="1996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de-DE" sz="1996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3"/>
                                </m:rPr>
                                <a:rPr lang="de-DE" sz="1996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m:rPr>
                                  <m:brk m:alnAt="23"/>
                                </m:rPr>
                                <a:rPr lang="de-DE" sz="1996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de-DE" sz="1996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d>
                            <m:dPr>
                              <m:ctrlPr>
                                <a:rPr lang="de-DE" sz="1996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DE" sz="1996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dirty="0"/>
                  <a:t>Unsere Aufgabe besteht nun darin, die Begrenzungen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1996" dirty="0"/>
                  <a:t> herauszufinden. Den Rest erledigen wir mit dem GTR.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Wahlteil</a:t>
            </a:r>
            <a:r>
              <a:rPr lang="de-DE" dirty="0" smtClean="0"/>
              <a:t> 2016 – Analysis A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6896910" y="67656"/>
                <a:ext cx="2247090" cy="287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70" dirty="0"/>
                  <a:t> </a:t>
                </a:r>
                <a14:m>
                  <m:oMath xmlns:m="http://schemas.openxmlformats.org/officeDocument/2006/math">
                    <m:r>
                      <a:rPr lang="de-DE" sz="1270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270" i="1" dirty="0">
                        <a:latin typeface="Cambria Math" panose="02040503050406030204" pitchFamily="18" charset="0"/>
                      </a:rPr>
                      <m:t>=−0,1</m:t>
                    </m:r>
                    <m:sSup>
                      <m:sSup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1270" i="1" dirty="0">
                        <a:latin typeface="Cambria Math" panose="02040503050406030204" pitchFamily="18" charset="0"/>
                      </a:rPr>
                      <m:t>+0,5</m:t>
                    </m:r>
                    <m:sSup>
                      <m:sSup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1270" i="1" dirty="0">
                        <a:latin typeface="Cambria Math" panose="02040503050406030204" pitchFamily="18" charset="0"/>
                      </a:rPr>
                      <m:t>+3,6</m:t>
                    </m:r>
                  </m:oMath>
                </a14:m>
                <a:endParaRPr lang="de-DE" sz="127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6910" y="67656"/>
                <a:ext cx="2247090" cy="287771"/>
              </a:xfrm>
              <a:prstGeom prst="rect">
                <a:avLst/>
              </a:prstGeom>
              <a:blipFill>
                <a:blip r:embed="rId3"/>
                <a:stretch>
                  <a:fillRect b="-638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uppieren 2"/>
          <p:cNvGrpSpPr/>
          <p:nvPr/>
        </p:nvGrpSpPr>
        <p:grpSpPr>
          <a:xfrm>
            <a:off x="5728390" y="1548763"/>
            <a:ext cx="3300647" cy="1835420"/>
            <a:chOff x="6315151" y="1707006"/>
            <a:chExt cx="3638733" cy="2023423"/>
          </a:xfrm>
        </p:grpSpPr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056537" y="2142213"/>
              <a:ext cx="2477641" cy="1008112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hteck 8"/>
                <p:cNvSpPr/>
                <p:nvPr/>
              </p:nvSpPr>
              <p:spPr>
                <a:xfrm>
                  <a:off x="7892558" y="2062408"/>
                  <a:ext cx="578228" cy="31724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0,28</m:t>
                        </m:r>
                      </m:oMath>
                    </m:oMathPara>
                  </a14:m>
                  <a:endParaRPr lang="de-DE" sz="1270" dirty="0"/>
                </a:p>
              </p:txBody>
            </p:sp>
          </mc:Choice>
          <mc:Fallback xmlns="">
            <p:sp>
              <p:nvSpPr>
                <p:cNvPr id="9" name="Rechteck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92558" y="2062408"/>
                  <a:ext cx="578228" cy="31724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" name="Gerade Verbindung mit Pfeil 4"/>
            <p:cNvCxnSpPr/>
            <p:nvPr/>
          </p:nvCxnSpPr>
          <p:spPr>
            <a:xfrm>
              <a:off x="6624488" y="3347789"/>
              <a:ext cx="319772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mit Pfeil 14"/>
            <p:cNvCxnSpPr/>
            <p:nvPr/>
          </p:nvCxnSpPr>
          <p:spPr>
            <a:xfrm flipV="1">
              <a:off x="6840512" y="1835621"/>
              <a:ext cx="0" cy="165618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Rechteck 18"/>
                <p:cNvSpPr/>
                <p:nvPr/>
              </p:nvSpPr>
              <p:spPr>
                <a:xfrm>
                  <a:off x="9608786" y="3330202"/>
                  <a:ext cx="345098" cy="31724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de-DE" sz="1270" dirty="0"/>
                </a:p>
              </p:txBody>
            </p:sp>
          </mc:Choice>
          <mc:Fallback xmlns="">
            <p:sp>
              <p:nvSpPr>
                <p:cNvPr id="19" name="Rechteck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08786" y="3330202"/>
                  <a:ext cx="345098" cy="31724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echteck 19"/>
                <p:cNvSpPr/>
                <p:nvPr/>
              </p:nvSpPr>
              <p:spPr>
                <a:xfrm>
                  <a:off x="6559444" y="1707006"/>
                  <a:ext cx="347998" cy="31724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de-DE" sz="1270" dirty="0"/>
                </a:p>
              </p:txBody>
            </p:sp>
          </mc:Choice>
          <mc:Fallback xmlns="">
            <p:sp>
              <p:nvSpPr>
                <p:cNvPr id="20" name="Rechteck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59444" y="1707006"/>
                  <a:ext cx="347998" cy="31724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Gerade Verbindung mit Pfeil 20"/>
            <p:cNvCxnSpPr/>
            <p:nvPr/>
          </p:nvCxnSpPr>
          <p:spPr>
            <a:xfrm flipV="1">
              <a:off x="7839099" y="2719183"/>
              <a:ext cx="0" cy="772622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mit Pfeil 21"/>
            <p:cNvCxnSpPr/>
            <p:nvPr/>
          </p:nvCxnSpPr>
          <p:spPr>
            <a:xfrm flipV="1">
              <a:off x="8640712" y="2364060"/>
              <a:ext cx="0" cy="1131195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mit Pfeil 22"/>
            <p:cNvCxnSpPr/>
            <p:nvPr/>
          </p:nvCxnSpPr>
          <p:spPr>
            <a:xfrm>
              <a:off x="6712510" y="2358280"/>
              <a:ext cx="113611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Rechteck 28"/>
                <p:cNvSpPr/>
                <p:nvPr/>
              </p:nvSpPr>
              <p:spPr>
                <a:xfrm>
                  <a:off x="6315151" y="2216296"/>
                  <a:ext cx="479264" cy="31724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5,4</m:t>
                        </m:r>
                      </m:oMath>
                    </m:oMathPara>
                  </a14:m>
                  <a:endParaRPr lang="de-DE" sz="1270" dirty="0"/>
                </a:p>
              </p:txBody>
            </p:sp>
          </mc:Choice>
          <mc:Fallback xmlns="">
            <p:sp>
              <p:nvSpPr>
                <p:cNvPr id="29" name="Rechteck 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15151" y="2216296"/>
                  <a:ext cx="479264" cy="31724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Rechteck 29"/>
                <p:cNvSpPr/>
                <p:nvPr/>
              </p:nvSpPr>
              <p:spPr>
                <a:xfrm>
                  <a:off x="7647520" y="3402793"/>
                  <a:ext cx="417129" cy="31724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127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27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127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de-DE" sz="1270" dirty="0"/>
                </a:p>
              </p:txBody>
            </p:sp>
          </mc:Choice>
          <mc:Fallback xmlns="">
            <p:sp>
              <p:nvSpPr>
                <p:cNvPr id="30" name="Rechteck 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47520" y="3402793"/>
                  <a:ext cx="417129" cy="31724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Rechteck 30"/>
                <p:cNvSpPr/>
                <p:nvPr/>
              </p:nvSpPr>
              <p:spPr>
                <a:xfrm>
                  <a:off x="8425910" y="3413181"/>
                  <a:ext cx="421300" cy="31724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127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27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127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de-DE" sz="1270" dirty="0"/>
                </a:p>
              </p:txBody>
            </p:sp>
          </mc:Choice>
          <mc:Fallback xmlns="">
            <p:sp>
              <p:nvSpPr>
                <p:cNvPr id="31" name="Rechteck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5910" y="3413181"/>
                  <a:ext cx="421300" cy="317248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86867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1996" b="1" dirty="0"/>
                  <a:t>Schritt 1:</a:t>
                </a:r>
                <a:r>
                  <a:rPr lang="de-DE" sz="1996" dirty="0"/>
                  <a:t> Bestimmung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1996" dirty="0"/>
                  <a:t>:</a:t>
                </a:r>
              </a:p>
              <a:p>
                <a:pPr marL="0" indent="0">
                  <a:spcAft>
                    <a:spcPts val="544"/>
                  </a:spcAft>
                  <a:buClrTx/>
                  <a:buSzPct val="100000"/>
                  <a:buNone/>
                </a:pPr>
                <a:r>
                  <a:rPr lang="de-DE" sz="1996" dirty="0"/>
                  <a:t>Geben Sie im GTR bei 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Y</a:t>
                </a:r>
                <a:r>
                  <a:rPr lang="de-DE" sz="1996" baseline="-25000" dirty="0">
                    <a:latin typeface="Tw Cen MT Condensed" panose="020B0606020104020203" pitchFamily="34" charset="0"/>
                  </a:rPr>
                  <a:t>2</a:t>
                </a:r>
                <a:r>
                  <a:rPr lang="de-DE" sz="1996" dirty="0"/>
                  <a:t> den Wert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5,4</m:t>
                    </m:r>
                  </m:oMath>
                </a14:m>
                <a:r>
                  <a:rPr lang="de-DE" sz="1996" dirty="0"/>
                  <a:t> ein, lassen Sie sich </a:t>
                </a:r>
                <a:br>
                  <a:rPr lang="de-DE" sz="1996" dirty="0"/>
                </a:br>
                <a:r>
                  <a:rPr lang="de-DE" sz="1996" dirty="0"/>
                  <a:t>die beiden Graphen von 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Y</a:t>
                </a:r>
                <a:r>
                  <a:rPr lang="de-DE" sz="1996" baseline="-25000" dirty="0">
                    <a:latin typeface="Tw Cen MT Condensed" panose="020B0606020104020203" pitchFamily="34" charset="0"/>
                  </a:rPr>
                  <a:t>1</a:t>
                </a:r>
                <a:r>
                  <a:rPr lang="de-DE" sz="1996" dirty="0"/>
                  <a:t> und 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Y</a:t>
                </a:r>
                <a:r>
                  <a:rPr lang="de-DE" sz="1996" baseline="-25000" dirty="0">
                    <a:latin typeface="Tw Cen MT Condensed" panose="020B0606020104020203" pitchFamily="34" charset="0"/>
                  </a:rPr>
                  <a:t>2</a:t>
                </a:r>
                <a:r>
                  <a:rPr lang="de-DE" sz="1996" dirty="0"/>
                  <a:t> zeichnen und bestimmen </a:t>
                </a:r>
                <a:br>
                  <a:rPr lang="de-DE" sz="1996" dirty="0"/>
                </a:br>
                <a:r>
                  <a:rPr lang="de-DE" sz="1996" dirty="0"/>
                  <a:t>Sie mit 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2ND CALC </a:t>
                </a:r>
                <a:r>
                  <a:rPr lang="de-DE" sz="1996" dirty="0" err="1">
                    <a:latin typeface="Tw Cen MT Condensed" panose="020B0606020104020203" pitchFamily="34" charset="0"/>
                  </a:rPr>
                  <a:t>intersect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 </a:t>
                </a:r>
                <a:r>
                  <a:rPr lang="de-DE" sz="1996" dirty="0"/>
                  <a:t>den Schnittpunkt der beiden Graphen.</a:t>
                </a:r>
                <a:br>
                  <a:rPr lang="de-DE" sz="1996" dirty="0"/>
                </a:br>
                <a:r>
                  <a:rPr lang="de-DE" sz="1996" dirty="0"/>
                  <a:t>Sie erhalten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996" i="1" dirty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de-DE" sz="1996" dirty="0"/>
                  <a:t> und daraus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996" i="1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996" i="1" dirty="0">
                        <a:latin typeface="Cambria Math" panose="02040503050406030204" pitchFamily="18" charset="0"/>
                      </a:rPr>
                      <m:t>−0,28=2,72</m:t>
                    </m:r>
                  </m:oMath>
                </a14:m>
                <a:r>
                  <a:rPr lang="de-DE" sz="1996" dirty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b="1" dirty="0"/>
                  <a:t>Schritt 2:</a:t>
                </a:r>
                <a:r>
                  <a:rPr lang="de-DE" sz="1996" dirty="0"/>
                  <a:t> Bestimmung des Flächeninhalts mit dem GTR</a:t>
                </a:r>
              </a:p>
              <a:p>
                <a:pPr marL="0" indent="0">
                  <a:spcAft>
                    <a:spcPts val="544"/>
                  </a:spcAft>
                  <a:buClrTx/>
                  <a:buSzPct val="100000"/>
                  <a:buNone/>
                </a:pPr>
                <a:r>
                  <a:rPr lang="de-DE" sz="1996" dirty="0"/>
                  <a:t>Wir haben nun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2,72</m:t>
                        </m:r>
                      </m:sub>
                      <m:sup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  <m:e>
                        <m:d>
                          <m:d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d>
                              <m:dPr>
                                <m:ctrlPr>
                                  <a:rPr lang="de-DE" sz="1996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1996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de-DE" sz="1996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1996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de-DE" sz="1996" dirty="0"/>
                  <a:t> und geben dies </a:t>
                </a:r>
                <a:br>
                  <a:rPr lang="de-DE" sz="1996" dirty="0"/>
                </a:br>
                <a:r>
                  <a:rPr lang="de-DE" sz="1996" dirty="0"/>
                  <a:t>wie nebenstehend gezeigt im GTR ein. </a:t>
                </a:r>
                <a:br>
                  <a:rPr lang="de-DE" sz="1996" dirty="0"/>
                </a:br>
                <a:r>
                  <a:rPr lang="de-DE" sz="1996" dirty="0"/>
                  <a:t>Dies liefert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≈0,0145</m:t>
                    </m:r>
                  </m:oMath>
                </a14:m>
                <a:r>
                  <a:rPr lang="de-DE" sz="1996" dirty="0"/>
                  <a:t>.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1996" dirty="0"/>
                  <a:t> LE² entspricht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10.000</m:t>
                    </m:r>
                  </m:oMath>
                </a14:m>
                <a:r>
                  <a:rPr lang="de-DE" sz="1996" dirty="0"/>
                  <a:t> m².</a:t>
                </a:r>
                <a:br>
                  <a:rPr lang="de-DE" sz="1996" dirty="0"/>
                </a:br>
                <a:r>
                  <a:rPr lang="de-DE" sz="1996" dirty="0"/>
                  <a:t>Folglich ist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=145</m:t>
                    </m:r>
                  </m:oMath>
                </a14:m>
                <a:r>
                  <a:rPr lang="de-DE" sz="1996" dirty="0"/>
                  <a:t> m².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b="1" dirty="0"/>
                  <a:t>Ergebnis:</a:t>
                </a:r>
                <a:r>
                  <a:rPr lang="de-DE" sz="1996" dirty="0"/>
                  <a:t> Der sichtbare </a:t>
                </a:r>
                <a:r>
                  <a:rPr lang="de-DE" sz="1996" dirty="0" err="1"/>
                  <a:t>Wandteil</a:t>
                </a:r>
                <a:r>
                  <a:rPr lang="de-DE" sz="1996" dirty="0"/>
                  <a:t> hat eine Fläche von etwa 145 m² und ist </a:t>
                </a:r>
                <a:br>
                  <a:rPr lang="de-DE" sz="1996" dirty="0"/>
                </a:br>
                <a:r>
                  <a:rPr lang="de-DE" sz="1996" dirty="0"/>
                  <a:t>	   damit größer als 130 m².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Wahlteil</a:t>
            </a:r>
            <a:r>
              <a:rPr lang="de-DE" dirty="0" smtClean="0"/>
              <a:t> 2016 – Analysis A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6896910" y="67656"/>
                <a:ext cx="2247090" cy="287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270" dirty="0"/>
                  <a:t> </a:t>
                </a:r>
                <a14:m>
                  <m:oMath xmlns:m="http://schemas.openxmlformats.org/officeDocument/2006/math">
                    <m:r>
                      <a:rPr lang="de-DE" sz="1270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270" i="1" dirty="0">
                        <a:latin typeface="Cambria Math" panose="02040503050406030204" pitchFamily="18" charset="0"/>
                      </a:rPr>
                      <m:t>=−0,1</m:t>
                    </m:r>
                    <m:sSup>
                      <m:sSup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1270" i="1" dirty="0">
                        <a:latin typeface="Cambria Math" panose="02040503050406030204" pitchFamily="18" charset="0"/>
                      </a:rPr>
                      <m:t>+0,5</m:t>
                    </m:r>
                    <m:sSup>
                      <m:sSupPr>
                        <m:ctrlPr>
                          <a:rPr lang="de-DE" sz="127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27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1270" i="1" dirty="0">
                        <a:latin typeface="Cambria Math" panose="02040503050406030204" pitchFamily="18" charset="0"/>
                      </a:rPr>
                      <m:t>+3,6</m:t>
                    </m:r>
                  </m:oMath>
                </a14:m>
                <a:endParaRPr lang="de-DE" sz="127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6910" y="67656"/>
                <a:ext cx="2247090" cy="287771"/>
              </a:xfrm>
              <a:prstGeom prst="rect">
                <a:avLst/>
              </a:prstGeom>
              <a:blipFill>
                <a:blip r:embed="rId3"/>
                <a:stretch>
                  <a:fillRect b="-638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Grafi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6282" y="1730745"/>
            <a:ext cx="1710720" cy="115776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76282" y="3969495"/>
            <a:ext cx="1710720" cy="1157760"/>
          </a:xfrm>
          <a:prstGeom prst="rect">
            <a:avLst/>
          </a:prstGeom>
        </p:spPr>
      </p:pic>
      <p:cxnSp>
        <p:nvCxnSpPr>
          <p:cNvPr id="24" name="Gerader Verbinder 23"/>
          <p:cNvCxnSpPr/>
          <p:nvPr/>
        </p:nvCxnSpPr>
        <p:spPr>
          <a:xfrm>
            <a:off x="6792795" y="5649795"/>
            <a:ext cx="624366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1996" b="1" dirty="0"/>
                  <a:t>Aufgabe A 1.1</a:t>
                </a:r>
                <a:endParaRPr lang="de-DE" sz="1996" dirty="0"/>
              </a:p>
              <a:p>
                <a:pPr marL="0" indent="0">
                  <a:buNone/>
                </a:pPr>
                <a:r>
                  <a:rPr lang="de-DE" sz="1996" dirty="0"/>
                  <a:t>Der Querschnitt eines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50</m:t>
                    </m:r>
                  </m:oMath>
                </a14:m>
                <a:r>
                  <a:rPr lang="de-DE" sz="1996" dirty="0"/>
                  <a:t> Meter langen Bergstollens wird beschrieben durch die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1996" dirty="0"/>
                  <a:t>-Achse und den Graphen der Funktion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/>
                      </a:rPr>
                      <m:t>𝑓</m:t>
                    </m:r>
                  </m:oMath>
                </a14:m>
                <a:r>
                  <a:rPr lang="de-DE" sz="1996" dirty="0"/>
                  <a:t> mit</a:t>
                </a:r>
              </a:p>
              <a:p>
                <a:pPr marL="0" indent="0">
                  <a:buNone/>
                </a:pPr>
                <a:r>
                  <a:rPr lang="de-DE" sz="726" dirty="0"/>
                  <a:t/>
                </a:r>
                <a:br>
                  <a:rPr lang="de-DE" sz="726" dirty="0"/>
                </a:br>
                <a:r>
                  <a:rPr lang="de-DE" sz="1996" dirty="0"/>
                  <a:t>     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1996" i="1">
                        <a:latin typeface="Cambria Math"/>
                      </a:rPr>
                      <m:t>=0,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02</m:t>
                    </m:r>
                    <m:sSup>
                      <m:sSup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996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sz="1996" i="1">
                        <a:latin typeface="Cambria Math"/>
                      </a:rPr>
                      <m:t>−0,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82</m:t>
                    </m:r>
                    <m:sSup>
                      <m:sSup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996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1996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1996" i="1">
                        <a:latin typeface="Cambria Math"/>
                      </a:rPr>
                      <m:t>+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de-DE" sz="1996" dirty="0"/>
                  <a:t>;  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/>
                      </a:rPr>
                      <m:t>−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4≤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≤4</m:t>
                    </m:r>
                  </m:oMath>
                </a14:m>
                <a:r>
                  <a:rPr lang="de-DE" sz="1996" dirty="0"/>
                  <a:t>   (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1996" dirty="0"/>
                  <a:t> in Meter).</a:t>
                </a:r>
              </a:p>
              <a:p>
                <a:pPr marL="0" indent="0">
                  <a:buNone/>
                </a:pPr>
                <a:endParaRPr lang="de-DE" sz="726" dirty="0"/>
              </a:p>
              <a:p>
                <a:pPr marL="414726" indent="-414726">
                  <a:buClrTx/>
                  <a:buSzPct val="100000"/>
                  <a:buFont typeface="+mj-lt"/>
                  <a:buAutoNum type="alphaLcParenR"/>
                </a:pPr>
                <a:r>
                  <a:rPr lang="de-DE" sz="1996" dirty="0" smtClean="0"/>
                  <a:t>…</a:t>
                </a:r>
                <a:br>
                  <a:rPr lang="de-DE" sz="1996" dirty="0" smtClean="0"/>
                </a:br>
                <a:r>
                  <a:rPr lang="de-DE" sz="1996" dirty="0" smtClean="0"/>
                  <a:t>Nach </a:t>
                </a:r>
                <a:r>
                  <a:rPr lang="de-DE" sz="1996" dirty="0"/>
                  <a:t>einem Wassereinbruch steht das Wasser im Stollen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1,7</m:t>
                    </m:r>
                  </m:oMath>
                </a14:m>
                <a:r>
                  <a:rPr lang="de-DE" sz="1996" dirty="0"/>
                  <a:t> m hoch.</a:t>
                </a:r>
                <a:br>
                  <a:rPr lang="de-DE" sz="1996" dirty="0"/>
                </a:br>
                <a:r>
                  <a:rPr lang="de-DE" sz="1996" dirty="0"/>
                  <a:t>Wie viel Wasser befindet sich im Stollen?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dirty="0"/>
                  <a:t>								</a:t>
                </a:r>
                <a:r>
                  <a:rPr lang="de-DE" sz="1996" dirty="0" smtClean="0"/>
                  <a:t>(</a:t>
                </a:r>
                <a:r>
                  <a:rPr lang="de-DE" sz="1996" dirty="0"/>
                  <a:t>6 VP)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814" r="-3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Wahlteil 2013 – Analysis A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19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1996" b="1" dirty="0">
                    <a:solidFill>
                      <a:srgbClr val="0000FF"/>
                    </a:solidFill>
                  </a:rPr>
                  <a:t>Wassermenge im Stollen</a:t>
                </a:r>
              </a:p>
              <a:p>
                <a:pPr marL="0" indent="0">
                  <a:buNone/>
                </a:pPr>
                <a:r>
                  <a:rPr lang="de-DE" sz="1996" dirty="0"/>
                  <a:t>Die </a:t>
                </a:r>
                <a:r>
                  <a:rPr lang="de-DE" sz="1996" dirty="0" err="1"/>
                  <a:t>Wasserstandslinie</a:t>
                </a:r>
                <a:r>
                  <a:rPr lang="de-DE" sz="1996" dirty="0"/>
                  <a:t> ist gegeben durch die </a:t>
                </a:r>
                <a:br>
                  <a:rPr lang="de-DE" sz="1996" dirty="0"/>
                </a:br>
                <a:r>
                  <a:rPr lang="de-DE" sz="1996" dirty="0"/>
                  <a:t>Gerade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996" i="1">
                        <a:latin typeface="Cambria Math" panose="02040503050406030204" pitchFamily="18" charset="0"/>
                      </a:rPr>
                      <m:t>=1,7</m:t>
                    </m:r>
                  </m:oMath>
                </a14:m>
                <a:r>
                  <a:rPr lang="de-DE" sz="1996" dirty="0"/>
                  <a:t>. Mit dem GTR bestimmt man</a:t>
                </a:r>
                <a:br>
                  <a:rPr lang="de-DE" sz="1996" dirty="0"/>
                </a:br>
                <a:r>
                  <a:rPr lang="de-DE" sz="1996" dirty="0"/>
                  <a:t>die Schnittpunkte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de-DE" sz="1996" dirty="0"/>
                  <a:t> mit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996" dirty="0"/>
                  <a:t> über </a:t>
                </a:r>
                <a:br>
                  <a:rPr lang="de-DE" sz="1996" dirty="0"/>
                </a:br>
                <a:r>
                  <a:rPr lang="de-DE" sz="1996" dirty="0">
                    <a:latin typeface="Tw Cen MT Condensed" panose="020B0606020104020203" pitchFamily="34" charset="0"/>
                  </a:rPr>
                  <a:t>2ND CALC INTERSECT</a:t>
                </a:r>
                <a:r>
                  <a:rPr lang="de-DE" sz="1996" dirty="0"/>
                  <a:t> und erhält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=−3,2</m:t>
                    </m:r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=3,2</m:t>
                    </m:r>
                  </m:oMath>
                </a14:m>
                <a:r>
                  <a:rPr lang="de-DE" sz="1996" dirty="0"/>
                  <a:t>.</a:t>
                </a:r>
              </a:p>
              <a:p>
                <a:pPr marL="0" indent="0">
                  <a:buNone/>
                </a:pPr>
                <a:r>
                  <a:rPr lang="de-DE" sz="1996" dirty="0"/>
                  <a:t>Die Nullstellen von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996" dirty="0"/>
                  <a:t> erhält man über </a:t>
                </a:r>
                <a:br>
                  <a:rPr lang="de-DE" sz="1996" dirty="0"/>
                </a:br>
                <a:r>
                  <a:rPr lang="de-DE" sz="1996" dirty="0">
                    <a:latin typeface="Tw Cen MT Condensed" panose="020B0606020104020203" pitchFamily="34" charset="0"/>
                  </a:rPr>
                  <a:t>2ND CALC ZERO</a:t>
                </a:r>
                <a:r>
                  <a:rPr lang="de-DE" sz="1996" dirty="0"/>
                  <a:t> bei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996" i="1" dirty="0"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996" i="1" dirty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de-DE" sz="1996" dirty="0"/>
                  <a:t>.</a:t>
                </a:r>
              </a:p>
              <a:p>
                <a:pPr marL="0" indent="0">
                  <a:buNone/>
                </a:pPr>
                <a:r>
                  <a:rPr lang="de-DE" sz="1996" dirty="0"/>
                  <a:t>Die Fläche zwischen dem Graphen von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996" dirty="0"/>
                  <a:t> und </a:t>
                </a:r>
                <a:br>
                  <a:rPr lang="de-DE" sz="1996" dirty="0"/>
                </a:br>
                <a:r>
                  <a:rPr lang="de-DE" sz="1996" dirty="0"/>
                  <a:t>der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1996" dirty="0"/>
                  <a:t>-Achse ist gegeben durch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de-DE" sz="1996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de-DE" sz="1996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996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sz="1996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de-DE" sz="1996" dirty="0"/>
                  <a:t>.</a:t>
                </a:r>
                <a:br>
                  <a:rPr lang="de-DE" sz="1996" dirty="0"/>
                </a:br>
                <a:r>
                  <a:rPr lang="de-DE" sz="1996" dirty="0"/>
                  <a:t>Mit dem GTR erhält man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996" i="1" dirty="0">
                        <a:latin typeface="Cambria Math" panose="02040503050406030204" pitchFamily="18" charset="0"/>
                      </a:rPr>
                      <m:t>≈37,205</m:t>
                    </m:r>
                  </m:oMath>
                </a14:m>
                <a:r>
                  <a:rPr lang="de-DE" sz="1996" dirty="0"/>
                  <a:t>.</a:t>
                </a:r>
              </a:p>
              <a:p>
                <a:pPr marL="0" indent="0">
                  <a:buNone/>
                </a:pPr>
                <a:r>
                  <a:rPr lang="de-DE" sz="1996" dirty="0"/>
                  <a:t>Die Fläche zwischen den beiden Kurven ist gegeben durch </a:t>
                </a:r>
                <a:br>
                  <a:rPr lang="de-DE" sz="1996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de-DE" sz="1996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de-DE" sz="1996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996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sz="1996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3,2</m:t>
                        </m:r>
                      </m:sub>
                      <m:sup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3,2</m:t>
                        </m:r>
                      </m:sup>
                      <m:e>
                        <m:d>
                          <m:d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de-DE" sz="1996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1996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d>
                              <m:dPr>
                                <m:ctrlPr>
                                  <a:rPr lang="de-DE" sz="1996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1996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de-DE" sz="1996" dirty="0"/>
                  <a:t>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Ergebnisgraf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5161" y="1945336"/>
            <a:ext cx="2825280" cy="2825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Wahlteil 2013 – Analysis A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7231379" y="1924409"/>
                <a:ext cx="149079" cy="2232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51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de-DE" sz="1451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1379" y="1924409"/>
                <a:ext cx="149079" cy="223266"/>
              </a:xfrm>
              <a:prstGeom prst="rect">
                <a:avLst/>
              </a:prstGeom>
              <a:blipFill>
                <a:blip r:embed="rId4"/>
                <a:stretch>
                  <a:fillRect l="-28000" r="-24000" b="-222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8583622" y="4287528"/>
                <a:ext cx="146707" cy="2232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51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DE" sz="1451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3622" y="4287528"/>
                <a:ext cx="146707" cy="223266"/>
              </a:xfrm>
              <a:prstGeom prst="rect">
                <a:avLst/>
              </a:prstGeom>
              <a:blipFill>
                <a:blip r:embed="rId5"/>
                <a:stretch>
                  <a:fillRect l="-16667" r="-125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7707240" y="2204399"/>
                <a:ext cx="408637" cy="2232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51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DE" sz="1451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1451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1451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1451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7240" y="2204399"/>
                <a:ext cx="408637" cy="223266"/>
              </a:xfrm>
              <a:prstGeom prst="rect">
                <a:avLst/>
              </a:prstGeom>
              <a:blipFill>
                <a:blip r:embed="rId6"/>
                <a:stretch>
                  <a:fillRect l="-14925" t="-2778" r="-16418" b="-361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6105111" y="1600110"/>
                <a:ext cx="2176621" cy="2232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de-DE" sz="1451" dirty="0"/>
                  <a:t>Skizze des Graphen von </a:t>
                </a:r>
                <a14:m>
                  <m:oMath xmlns:m="http://schemas.openxmlformats.org/officeDocument/2006/math">
                    <m:r>
                      <a:rPr lang="de-DE" sz="1451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145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451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45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1451" dirty="0"/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5111" y="1600110"/>
                <a:ext cx="2176621" cy="223266"/>
              </a:xfrm>
              <a:prstGeom prst="rect">
                <a:avLst/>
              </a:prstGeom>
              <a:blipFill>
                <a:blip r:embed="rId7"/>
                <a:stretch>
                  <a:fillRect l="-5028" t="-24324" r="-2793" b="-486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Gerader Verbinder 28"/>
          <p:cNvCxnSpPr/>
          <p:nvPr/>
        </p:nvCxnSpPr>
        <p:spPr>
          <a:xfrm>
            <a:off x="6335572" y="3886222"/>
            <a:ext cx="224804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hteck 38"/>
              <p:cNvSpPr/>
              <p:nvPr/>
            </p:nvSpPr>
            <p:spPr>
              <a:xfrm>
                <a:off x="8120974" y="4297617"/>
                <a:ext cx="331436" cy="3155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51" i="1" dirty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de-DE" sz="1451" dirty="0"/>
              </a:p>
            </p:txBody>
          </p:sp>
        </mc:Choice>
        <mc:Fallback xmlns="">
          <p:sp>
            <p:nvSpPr>
              <p:cNvPr id="39" name="Rechteck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974" y="4297617"/>
                <a:ext cx="331436" cy="3155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hteck 39"/>
              <p:cNvSpPr/>
              <p:nvPr/>
            </p:nvSpPr>
            <p:spPr>
              <a:xfrm>
                <a:off x="6419529" y="4297617"/>
                <a:ext cx="335092" cy="3155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51" i="1" dirty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de-DE" sz="1451" dirty="0"/>
              </a:p>
            </p:txBody>
          </p:sp>
        </mc:Choice>
        <mc:Fallback xmlns="">
          <p:sp>
            <p:nvSpPr>
              <p:cNvPr id="40" name="Rechteck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9529" y="4297617"/>
                <a:ext cx="335092" cy="3155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Gerader Verbinder 40"/>
          <p:cNvCxnSpPr/>
          <p:nvPr/>
        </p:nvCxnSpPr>
        <p:spPr>
          <a:xfrm>
            <a:off x="6586824" y="4249102"/>
            <a:ext cx="0" cy="12238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/>
          <p:nvPr/>
        </p:nvCxnSpPr>
        <p:spPr>
          <a:xfrm>
            <a:off x="8279649" y="4249102"/>
            <a:ext cx="0" cy="12238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Ellipse 43"/>
          <p:cNvSpPr/>
          <p:nvPr/>
        </p:nvSpPr>
        <p:spPr>
          <a:xfrm>
            <a:off x="6576571" y="3867502"/>
            <a:ext cx="48983" cy="4898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sp>
        <p:nvSpPr>
          <p:cNvPr id="45" name="Ellipse 44"/>
          <p:cNvSpPr/>
          <p:nvPr/>
        </p:nvSpPr>
        <p:spPr>
          <a:xfrm>
            <a:off x="8243388" y="3867502"/>
            <a:ext cx="48983" cy="4898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feld 45"/>
              <p:cNvSpPr txBox="1"/>
              <p:nvPr/>
            </p:nvSpPr>
            <p:spPr>
              <a:xfrm>
                <a:off x="6802521" y="3662878"/>
                <a:ext cx="904094" cy="2232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51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DE" sz="1451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1451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1451" i="1">
                          <a:latin typeface="Cambria Math" panose="02040503050406030204" pitchFamily="18" charset="0"/>
                        </a:rPr>
                        <m:t>)=1,7</m:t>
                      </m:r>
                    </m:oMath>
                  </m:oMathPara>
                </a14:m>
                <a:endParaRPr lang="de-DE" sz="1451" dirty="0"/>
              </a:p>
            </p:txBody>
          </p:sp>
        </mc:Choice>
        <mc:Fallback xmlns="">
          <p:sp>
            <p:nvSpPr>
              <p:cNvPr id="46" name="Textfeld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2521" y="3662878"/>
                <a:ext cx="904094" cy="223266"/>
              </a:xfrm>
              <a:prstGeom prst="rect">
                <a:avLst/>
              </a:prstGeom>
              <a:blipFill>
                <a:blip r:embed="rId10"/>
                <a:stretch>
                  <a:fillRect l="-4730" t="-2778" r="-4730" b="-361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Ellipse 47"/>
          <p:cNvSpPr/>
          <p:nvPr/>
        </p:nvSpPr>
        <p:spPr>
          <a:xfrm>
            <a:off x="6382251" y="4292255"/>
            <a:ext cx="48983" cy="4898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sp>
        <p:nvSpPr>
          <p:cNvPr id="49" name="Ellipse 48"/>
          <p:cNvSpPr/>
          <p:nvPr/>
        </p:nvSpPr>
        <p:spPr>
          <a:xfrm>
            <a:off x="8442067" y="4292255"/>
            <a:ext cx="48983" cy="4898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hteck 49"/>
              <p:cNvSpPr/>
              <p:nvPr/>
            </p:nvSpPr>
            <p:spPr>
              <a:xfrm>
                <a:off x="6074302" y="4016858"/>
                <a:ext cx="429092" cy="3155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51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51" i="1" dirty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de-DE" sz="1451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1451" dirty="0"/>
              </a:p>
            </p:txBody>
          </p:sp>
        </mc:Choice>
        <mc:Fallback xmlns="">
          <p:sp>
            <p:nvSpPr>
              <p:cNvPr id="50" name="Rechteck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4302" y="4016858"/>
                <a:ext cx="429092" cy="3155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hteck 51"/>
              <p:cNvSpPr/>
              <p:nvPr/>
            </p:nvSpPr>
            <p:spPr>
              <a:xfrm>
                <a:off x="8400496" y="4016858"/>
                <a:ext cx="433387" cy="3155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51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51" i="1" dirty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de-DE" sz="1451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1451" dirty="0"/>
              </a:p>
            </p:txBody>
          </p:sp>
        </mc:Choice>
        <mc:Fallback xmlns="">
          <p:sp>
            <p:nvSpPr>
              <p:cNvPr id="52" name="Rechteck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0496" y="4016858"/>
                <a:ext cx="433387" cy="3155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Freihandform 23"/>
          <p:cNvSpPr/>
          <p:nvPr/>
        </p:nvSpPr>
        <p:spPr>
          <a:xfrm>
            <a:off x="6440245" y="3895933"/>
            <a:ext cx="2002446" cy="410060"/>
          </a:xfrm>
          <a:custGeom>
            <a:avLst/>
            <a:gdLst>
              <a:gd name="connsiteX0" fmla="*/ 102742 w 1880171"/>
              <a:gd name="connsiteY0" fmla="*/ 0 h 452063"/>
              <a:gd name="connsiteX1" fmla="*/ 0 w 1880171"/>
              <a:gd name="connsiteY1" fmla="*/ 441788 h 452063"/>
              <a:gd name="connsiteX2" fmla="*/ 1880171 w 1880171"/>
              <a:gd name="connsiteY2" fmla="*/ 452063 h 452063"/>
              <a:gd name="connsiteX3" fmla="*/ 1777429 w 1880171"/>
              <a:gd name="connsiteY3" fmla="*/ 20548 h 452063"/>
              <a:gd name="connsiteX4" fmla="*/ 102742 w 1880171"/>
              <a:gd name="connsiteY4" fmla="*/ 0 h 452063"/>
              <a:gd name="connsiteX0" fmla="*/ 170983 w 1948412"/>
              <a:gd name="connsiteY0" fmla="*/ 0 h 452063"/>
              <a:gd name="connsiteX1" fmla="*/ 0 w 1948412"/>
              <a:gd name="connsiteY1" fmla="*/ 441788 h 452063"/>
              <a:gd name="connsiteX2" fmla="*/ 1948412 w 1948412"/>
              <a:gd name="connsiteY2" fmla="*/ 452063 h 452063"/>
              <a:gd name="connsiteX3" fmla="*/ 1845670 w 1948412"/>
              <a:gd name="connsiteY3" fmla="*/ 20548 h 452063"/>
              <a:gd name="connsiteX4" fmla="*/ 170983 w 1948412"/>
              <a:gd name="connsiteY4" fmla="*/ 0 h 452063"/>
              <a:gd name="connsiteX0" fmla="*/ 219726 w 1997155"/>
              <a:gd name="connsiteY0" fmla="*/ 0 h 452063"/>
              <a:gd name="connsiteX1" fmla="*/ 0 w 1997155"/>
              <a:gd name="connsiteY1" fmla="*/ 441788 h 452063"/>
              <a:gd name="connsiteX2" fmla="*/ 1997155 w 1997155"/>
              <a:gd name="connsiteY2" fmla="*/ 452063 h 452063"/>
              <a:gd name="connsiteX3" fmla="*/ 1894413 w 1997155"/>
              <a:gd name="connsiteY3" fmla="*/ 20548 h 452063"/>
              <a:gd name="connsiteX4" fmla="*/ 219726 w 1997155"/>
              <a:gd name="connsiteY4" fmla="*/ 0 h 452063"/>
              <a:gd name="connsiteX0" fmla="*/ 219726 w 2094642"/>
              <a:gd name="connsiteY0" fmla="*/ 0 h 452063"/>
              <a:gd name="connsiteX1" fmla="*/ 0 w 2094642"/>
              <a:gd name="connsiteY1" fmla="*/ 441788 h 452063"/>
              <a:gd name="connsiteX2" fmla="*/ 2094642 w 2094642"/>
              <a:gd name="connsiteY2" fmla="*/ 452063 h 452063"/>
              <a:gd name="connsiteX3" fmla="*/ 1894413 w 2094642"/>
              <a:gd name="connsiteY3" fmla="*/ 20548 h 452063"/>
              <a:gd name="connsiteX4" fmla="*/ 219726 w 2094642"/>
              <a:gd name="connsiteY4" fmla="*/ 0 h 452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4642" h="452063">
                <a:moveTo>
                  <a:pt x="219726" y="0"/>
                </a:moveTo>
                <a:lnTo>
                  <a:pt x="0" y="441788"/>
                </a:lnTo>
                <a:lnTo>
                  <a:pt x="2094642" y="452063"/>
                </a:lnTo>
                <a:lnTo>
                  <a:pt x="1894413" y="20548"/>
                </a:lnTo>
                <a:lnTo>
                  <a:pt x="219726" y="0"/>
                </a:lnTo>
                <a:close/>
              </a:path>
            </a:pathLst>
          </a:custGeom>
          <a:pattFill prst="wdUpDiag">
            <a:fgClr>
              <a:schemeClr val="accent5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hteck 24"/>
              <p:cNvSpPr/>
              <p:nvPr/>
            </p:nvSpPr>
            <p:spPr>
              <a:xfrm>
                <a:off x="7324654" y="3932166"/>
                <a:ext cx="195167" cy="3436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32655" rIns="3265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33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de-DE" sz="1633" dirty="0"/>
              </a:p>
            </p:txBody>
          </p:sp>
        </mc:Choice>
        <mc:Fallback xmlns="">
          <p:sp>
            <p:nvSpPr>
              <p:cNvPr id="25" name="Rechtec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4654" y="3932166"/>
                <a:ext cx="195167" cy="343620"/>
              </a:xfrm>
              <a:prstGeom prst="rect">
                <a:avLst/>
              </a:prstGeom>
              <a:blipFill>
                <a:blip r:embed="rId13"/>
                <a:stretch>
                  <a:fillRect l="-21875" r="-2187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005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1996" dirty="0"/>
                  <a:t>Wenn Sie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996" dirty="0"/>
                  <a:t> bei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996" dirty="0"/>
                  <a:t> bei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1996" dirty="0"/>
                  <a:t> im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de-DE" sz="1996" dirty="0"/>
                  <a:t>-Editor eingegeben haben, so können Sie den Ausdruck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sz="1996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3,2</m:t>
                        </m:r>
                      </m:sub>
                      <m:sup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3,2</m:t>
                        </m:r>
                      </m:sup>
                      <m:e>
                        <m:d>
                          <m:d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de-DE" sz="1996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1996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d>
                              <m:dPr>
                                <m:ctrlPr>
                                  <a:rPr lang="de-DE" sz="1996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1996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de-DE" sz="1996" dirty="0"/>
                  <a:t> durch Eingabe von </a:t>
                </a:r>
                <a:r>
                  <a:rPr lang="de-DE" sz="1996" dirty="0" err="1">
                    <a:latin typeface="Tw Cen MT Condensed" panose="020B0606020104020203" pitchFamily="34" charset="0"/>
                  </a:rPr>
                  <a:t>fnInt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(Y</a:t>
                </a:r>
                <a:r>
                  <a:rPr lang="de-DE" sz="1996" baseline="-25000" dirty="0">
                    <a:latin typeface="Tw Cen MT Condensed" panose="020B0606020104020203" pitchFamily="34" charset="0"/>
                  </a:rPr>
                  <a:t>1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-Y</a:t>
                </a:r>
                <a:r>
                  <a:rPr lang="de-DE" sz="1996" baseline="-25000" dirty="0">
                    <a:latin typeface="Tw Cen MT Condensed" panose="020B0606020104020203" pitchFamily="34" charset="0"/>
                  </a:rPr>
                  <a:t>2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,X,-3.2,3.2)</a:t>
                </a:r>
                <a:r>
                  <a:rPr lang="de-DE" sz="1996" dirty="0"/>
                  <a:t> </a:t>
                </a:r>
                <a:r>
                  <a:rPr lang="de-DE" sz="1996" dirty="0" smtClean="0"/>
                  <a:t> bestimmen. </a:t>
                </a:r>
                <a:r>
                  <a:rPr lang="de-DE" sz="1996" dirty="0"/>
                  <a:t>Hier liefert der GTR den Wert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996" i="1" dirty="0">
                        <a:latin typeface="Cambria Math" panose="02040503050406030204" pitchFamily="18" charset="0"/>
                      </a:rPr>
                      <m:t>≈25,091</m:t>
                    </m:r>
                  </m:oMath>
                </a14:m>
                <a:r>
                  <a:rPr lang="de-DE" sz="1996" dirty="0"/>
                  <a:t>.</a:t>
                </a:r>
              </a:p>
              <a:p>
                <a:pPr marL="0" indent="0">
                  <a:buNone/>
                </a:pPr>
                <a:r>
                  <a:rPr lang="de-DE" sz="1996" dirty="0"/>
                  <a:t>Die Querschnittsfläche, die wir für die Berechnung der Wassermenge brauchen ist dann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996" i="1" dirty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996" i="1" dirty="0">
                        <a:latin typeface="Cambria Math" panose="02040503050406030204" pitchFamily="18" charset="0"/>
                      </a:rPr>
                      <m:t>=12,114</m:t>
                    </m:r>
                  </m:oMath>
                </a14:m>
                <a:r>
                  <a:rPr lang="de-DE" sz="1996" dirty="0"/>
                  <a:t>.</a:t>
                </a:r>
              </a:p>
              <a:p>
                <a:pPr marL="0" indent="0">
                  <a:buNone/>
                </a:pPr>
                <a:r>
                  <a:rPr lang="de-DE" sz="1996" dirty="0"/>
                  <a:t>Das Wasservolumen ergibt sich durch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⋅</m:t>
                    </m:r>
                    <m:r>
                      <m:rPr>
                        <m:sty m:val="p"/>
                      </m:rPr>
                      <a:rPr lang="de-DE" sz="1996" dirty="0" err="1">
                        <a:latin typeface="Cambria Math" panose="02040503050406030204" pitchFamily="18" charset="0"/>
                      </a:rPr>
                      <m:t>Stollenl</m:t>
                    </m:r>
                    <m:r>
                      <a:rPr lang="de-DE" sz="1996" dirty="0" err="1">
                        <a:latin typeface="Cambria Math" panose="02040503050406030204" pitchFamily="18" charset="0"/>
                      </a:rPr>
                      <m:t>ä</m:t>
                    </m:r>
                    <m:r>
                      <m:rPr>
                        <m:sty m:val="p"/>
                      </m:rPr>
                      <a:rPr lang="de-DE" sz="1996" dirty="0" err="1">
                        <a:latin typeface="Cambria Math" panose="02040503050406030204" pitchFamily="18" charset="0"/>
                      </a:rPr>
                      <m:t>nge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 = 12,114</m:t>
                    </m:r>
                    <m:sSup>
                      <m:sSup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1996" i="1" dirty="0">
                        <a:latin typeface="Cambria Math" panose="02040503050406030204" pitchFamily="18" charset="0"/>
                      </a:rPr>
                      <m:t>⋅50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=605,7</m:t>
                    </m:r>
                    <m:sSup>
                      <m:sSup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de-DE" sz="1996" dirty="0"/>
                  <a:t>.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</m:t>
                    </m:r>
                    <m:sSup>
                      <m:sSupPr>
                        <m:ctrlPr>
                          <a:rPr lang="de-DE" sz="1996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de-DE" sz="1996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de-DE" sz="1996" dirty="0"/>
                  <a:t> entspricht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1.000</m:t>
                    </m:r>
                  </m:oMath>
                </a14:m>
                <a:r>
                  <a:rPr lang="de-DE" sz="1996" dirty="0"/>
                  <a:t> Liter. </a:t>
                </a:r>
              </a:p>
              <a:p>
                <a:pPr marL="0" indent="0">
                  <a:buNone/>
                </a:pPr>
                <a:endParaRPr lang="de-DE" sz="726" dirty="0"/>
              </a:p>
              <a:p>
                <a:pPr marL="0" indent="0">
                  <a:buNone/>
                </a:pPr>
                <a:r>
                  <a:rPr lang="de-DE" sz="1996" b="1" dirty="0"/>
                  <a:t>Ergebnis:</a:t>
                </a:r>
                <a:r>
                  <a:rPr lang="de-DE" sz="1996" dirty="0"/>
                  <a:t> Die Wassermenge im Stollen beträgt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605.700</m:t>
                    </m:r>
                  </m:oMath>
                </a14:m>
                <a:r>
                  <a:rPr lang="de-DE" sz="1996" dirty="0"/>
                  <a:t> Liter.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Wahlteil 2013 – Analysis A 1</a:t>
            </a:r>
            <a:endParaRPr lang="de-DE" dirty="0"/>
          </a:p>
        </p:txBody>
      </p:sp>
      <p:cxnSp>
        <p:nvCxnSpPr>
          <p:cNvPr id="22" name="Gerader Verbinder 21"/>
          <p:cNvCxnSpPr/>
          <p:nvPr/>
        </p:nvCxnSpPr>
        <p:spPr>
          <a:xfrm>
            <a:off x="5486445" y="5257890"/>
            <a:ext cx="1436985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031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1996" b="1" dirty="0"/>
                  <a:t>Aufgabe A 2.2</a:t>
                </a:r>
                <a:endParaRPr lang="de-DE" sz="1996" dirty="0"/>
              </a:p>
              <a:p>
                <a:pPr marL="0" indent="0">
                  <a:buNone/>
                </a:pPr>
                <a:r>
                  <a:rPr lang="de-DE" sz="1996" dirty="0"/>
                  <a:t>Gegeben sei die Funktion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de-DE" sz="1996" dirty="0"/>
                  <a:t> mit </a:t>
                </a:r>
                <a14:m>
                  <m:oMath xmlns:m="http://schemas.openxmlformats.org/officeDocument/2006/math">
                    <m:r>
                      <a:rPr lang="de-DE" sz="1814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1814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814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814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de-DE" sz="1814">
                        <a:latin typeface="Cambria Math" panose="02040503050406030204" pitchFamily="18" charset="0"/>
                      </a:rPr>
                      <m:t>sin</m:t>
                    </m:r>
                    <m:d>
                      <m:dPr>
                        <m:ctrlPr>
                          <a:rPr lang="de-DE" sz="1814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814" i="1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de-DE" sz="1814" i="1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de-DE" sz="1814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1996" dirty="0"/>
                  <a:t> für </a:t>
                </a:r>
                <a14:m>
                  <m:oMath xmlns:m="http://schemas.openxmlformats.org/officeDocument/2006/math">
                    <m:r>
                      <a:rPr lang="de-DE" sz="2177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de-DE" sz="2177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177" i="1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de-DE" sz="1996" dirty="0"/>
                  <a:t>.</a:t>
                </a:r>
              </a:p>
              <a:p>
                <a:pPr marL="0" indent="0">
                  <a:buNone/>
                </a:pPr>
                <a:r>
                  <a:rPr lang="de-DE" sz="1996" dirty="0"/>
                  <a:t>Der Graph von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de-DE" sz="1996" dirty="0"/>
                  <a:t> begrenzt mit der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1996" dirty="0"/>
                  <a:t>-Achse eine Fläche mit Inhalt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996" dirty="0"/>
                  <a:t>.</a:t>
                </a:r>
              </a:p>
              <a:p>
                <a:pPr marL="0" indent="0">
                  <a:buNone/>
                </a:pPr>
                <a:r>
                  <a:rPr lang="de-DE" sz="1996" dirty="0"/>
                  <a:t>Berechnen Sie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996" dirty="0"/>
                  <a:t> exakt.</a:t>
                </a:r>
              </a:p>
              <a:p>
                <a:pPr marL="0" indent="0">
                  <a:buNone/>
                </a:pPr>
                <a:r>
                  <a:rPr lang="de-DE" sz="1996" dirty="0"/>
                  <a:t>Der Graph einer ganzrationalen Funktion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de-DE" sz="1996" dirty="0"/>
                  <a:t> zweiten Grades schneidet die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1996" dirty="0"/>
                  <a:t>-Achse bei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996" i="1" dirty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sz="1996" dirty="0"/>
                  <a:t> und schließt mit der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1996" dirty="0"/>
                  <a:t>-Achse eine Fläche ein, deren Inhalt halb so groß wie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996" dirty="0"/>
                  <a:t> ist.</a:t>
                </a:r>
              </a:p>
              <a:p>
                <a:pPr marL="0" indent="0">
                  <a:buNone/>
                </a:pPr>
                <a:r>
                  <a:rPr lang="de-DE" sz="1996" dirty="0"/>
                  <a:t>Ermitteln Sie eine Funktionsgleichung von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de-DE" sz="1996" dirty="0"/>
                  <a:t>.</a:t>
                </a:r>
              </a:p>
              <a:p>
                <a:pPr marL="0" indent="0">
                  <a:buNone/>
                </a:pPr>
                <a:r>
                  <a:rPr lang="de-DE" sz="1996" dirty="0"/>
                  <a:t>							 	</a:t>
                </a:r>
                <a:r>
                  <a:rPr lang="de-DE" sz="1996" dirty="0" smtClean="0"/>
                  <a:t>(</a:t>
                </a:r>
                <a:r>
                  <a:rPr lang="de-DE" sz="1996" dirty="0"/>
                  <a:t>4 VP)</a:t>
                </a:r>
              </a:p>
              <a:p>
                <a:pPr marL="0" indent="0">
                  <a:buNone/>
                </a:pPr>
                <a:endParaRPr lang="de-DE" sz="1996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814" r="-3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Wahlteil 2013 – Analysis A 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244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1996" b="1" dirty="0">
                    <a:solidFill>
                      <a:srgbClr val="FF0000"/>
                    </a:solidFill>
                  </a:rPr>
                  <a:t>Lösung Aufgabe A 2.2</a:t>
                </a:r>
                <a:endParaRPr lang="de-DE" sz="1996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de-DE" sz="1996" b="1" dirty="0">
                    <a:solidFill>
                      <a:srgbClr val="0000FF"/>
                    </a:solidFill>
                  </a:rPr>
                  <a:t>Flächeninhalt</a:t>
                </a:r>
              </a:p>
              <a:p>
                <a:pPr marL="0" indent="0">
                  <a:buNone/>
                </a:pPr>
                <a:r>
                  <a:rPr lang="de-DE" sz="1996" dirty="0"/>
                  <a:t>Es gilt: </a:t>
                </a:r>
              </a:p>
              <a:p>
                <a:pPr marL="0" indent="0">
                  <a:buNone/>
                </a:pPr>
                <a:endParaRPr lang="de-DE" sz="1996" dirty="0"/>
              </a:p>
              <a:p>
                <a:pPr marL="0" indent="0">
                  <a:buNone/>
                </a:pPr>
                <a:endParaRPr lang="de-DE" sz="1996" dirty="0"/>
              </a:p>
              <a:p>
                <a:pPr marL="0" indent="0">
                  <a:buNone/>
                </a:pPr>
                <a:endParaRPr lang="de-DE" sz="1996" dirty="0"/>
              </a:p>
              <a:p>
                <a:pPr marL="0" indent="0">
                  <a:buNone/>
                </a:pPr>
                <a:endParaRPr lang="de-DE" sz="1996" dirty="0"/>
              </a:p>
              <a:p>
                <a:pPr marL="0" indent="0">
                  <a:buNone/>
                </a:pPr>
                <a:endParaRPr lang="de-DE" sz="1996" dirty="0"/>
              </a:p>
              <a:p>
                <a:pPr marL="0" indent="0">
                  <a:buNone/>
                </a:pPr>
                <a:r>
                  <a:rPr lang="de-DE" sz="1996" b="1" dirty="0"/>
                  <a:t>Ergebnis:</a:t>
                </a:r>
                <a:r>
                  <a:rPr lang="de-DE" sz="1996" dirty="0"/>
                  <a:t> Die gesuchte Fläche beträgt exakt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de-DE" sz="1996" dirty="0"/>
                  <a:t> FE.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Wahlteil 2013 – Analysis A 2</a:t>
            </a:r>
            <a:endParaRPr lang="de-DE" dirty="0"/>
          </a:p>
        </p:txBody>
      </p:sp>
      <p:pic>
        <p:nvPicPr>
          <p:cNvPr id="1026" name="Picture 2" descr="Ergebnisgraf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089" y="1730745"/>
            <a:ext cx="2928960" cy="2877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7380654" y="1843470"/>
                <a:ext cx="1371666" cy="287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7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127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27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127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1270">
                          <a:latin typeface="Cambria Math" panose="02040503050406030204" pitchFamily="18" charset="0"/>
                        </a:rPr>
                        <m:t>sin</m:t>
                      </m:r>
                      <m:d>
                        <m:dPr>
                          <m:ctrlPr>
                            <a:rPr lang="de-DE" sz="127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270" i="1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de-DE" sz="1270" i="1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de-DE" sz="127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DE" sz="127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654" y="1843470"/>
                <a:ext cx="1371666" cy="287771"/>
              </a:xfrm>
              <a:prstGeom prst="rect">
                <a:avLst/>
              </a:prstGeom>
              <a:blipFill>
                <a:blip r:embed="rId4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/>
              <p:cNvSpPr/>
              <p:nvPr/>
            </p:nvSpPr>
            <p:spPr>
              <a:xfrm>
                <a:off x="917774" y="2676918"/>
                <a:ext cx="4083105" cy="19363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996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1996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de-DE" sz="1996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de-DE" sz="1996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unc>
                            <m:funcPr>
                              <m:ctrlPr>
                                <a:rPr lang="de-DE" sz="1996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de-DE" sz="1996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</m:d>
                            </m:e>
                          </m:func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DE" sz="1996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de-DE" sz="1996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de-DE" sz="1996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de-DE" sz="1996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de-DE" sz="1996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sz="1996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  <m:r>
                                        <a:rPr lang="de-DE" sz="1996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de-DE" sz="1996" dirty="0"/>
              </a:p>
              <a:p>
                <a:pPr lvl="0"/>
                <a:r>
                  <a:rPr lang="de-DE" sz="1996" dirty="0"/>
                  <a:t>    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  <m:func>
                          <m:func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de-DE" sz="1996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de-DE" sz="1996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1996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d>
                          </m:e>
                        </m:func>
                      </m:e>
                    </m:d>
                    <m:r>
                      <a:rPr lang="de-DE" sz="1996" i="1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  <m:func>
                          <m:func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de-DE" sz="1996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de-DE" sz="1996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1996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</m:e>
                        </m:func>
                      </m:e>
                    </m:d>
                  </m:oMath>
                </a14:m>
                <a:r>
                  <a:rPr lang="de-DE" sz="1996" dirty="0"/>
                  <a:t> </a:t>
                </a:r>
              </a:p>
              <a:p>
                <a:pPr lvl="0"/>
                <a:r>
                  <a:rPr lang="de-DE" sz="1996" dirty="0"/>
                  <a:t>    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de-DE" sz="1996" i="1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</m:e>
                    </m:d>
                    <m:r>
                      <a:rPr lang="de-DE" sz="1996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de-DE" sz="1996" dirty="0"/>
                  <a:t> </a:t>
                </a:r>
              </a:p>
            </p:txBody>
          </p:sp>
        </mc:Choice>
        <mc:Fallback xmlns=""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774" y="2676918"/>
                <a:ext cx="4083105" cy="19363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reihandform 3"/>
          <p:cNvSpPr/>
          <p:nvPr/>
        </p:nvSpPr>
        <p:spPr>
          <a:xfrm>
            <a:off x="6132266" y="2153177"/>
            <a:ext cx="2562876" cy="1817313"/>
          </a:xfrm>
          <a:custGeom>
            <a:avLst/>
            <a:gdLst>
              <a:gd name="connsiteX0" fmla="*/ 0 w 2825393"/>
              <a:gd name="connsiteY0" fmla="*/ 2003461 h 2003461"/>
              <a:gd name="connsiteX1" fmla="*/ 503433 w 2825393"/>
              <a:gd name="connsiteY1" fmla="*/ 934949 h 2003461"/>
              <a:gd name="connsiteX2" fmla="*/ 873303 w 2825393"/>
              <a:gd name="connsiteY2" fmla="*/ 339048 h 2003461"/>
              <a:gd name="connsiteX3" fmla="*/ 1171253 w 2825393"/>
              <a:gd name="connsiteY3" fmla="*/ 61645 h 2003461"/>
              <a:gd name="connsiteX4" fmla="*/ 1387011 w 2825393"/>
              <a:gd name="connsiteY4" fmla="*/ 0 h 2003461"/>
              <a:gd name="connsiteX5" fmla="*/ 1582220 w 2825393"/>
              <a:gd name="connsiteY5" fmla="*/ 20549 h 2003461"/>
              <a:gd name="connsiteX6" fmla="*/ 1818525 w 2825393"/>
              <a:gd name="connsiteY6" fmla="*/ 184935 h 2003461"/>
              <a:gd name="connsiteX7" fmla="*/ 2075379 w 2825393"/>
              <a:gd name="connsiteY7" fmla="*/ 503434 h 2003461"/>
              <a:gd name="connsiteX8" fmla="*/ 2342507 w 2825393"/>
              <a:gd name="connsiteY8" fmla="*/ 934949 h 2003461"/>
              <a:gd name="connsiteX9" fmla="*/ 2650732 w 2825393"/>
              <a:gd name="connsiteY9" fmla="*/ 1592495 h 2003461"/>
              <a:gd name="connsiteX10" fmla="*/ 2825393 w 2825393"/>
              <a:gd name="connsiteY10" fmla="*/ 1972639 h 2003461"/>
              <a:gd name="connsiteX11" fmla="*/ 2804844 w 2825393"/>
              <a:gd name="connsiteY11" fmla="*/ 1993187 h 2003461"/>
              <a:gd name="connsiteX12" fmla="*/ 0 w 2825393"/>
              <a:gd name="connsiteY12" fmla="*/ 2003461 h 2003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825393" h="2003461">
                <a:moveTo>
                  <a:pt x="0" y="2003461"/>
                </a:moveTo>
                <a:lnTo>
                  <a:pt x="503433" y="934949"/>
                </a:lnTo>
                <a:lnTo>
                  <a:pt x="873303" y="339048"/>
                </a:lnTo>
                <a:lnTo>
                  <a:pt x="1171253" y="61645"/>
                </a:lnTo>
                <a:lnTo>
                  <a:pt x="1387011" y="0"/>
                </a:lnTo>
                <a:lnTo>
                  <a:pt x="1582220" y="20549"/>
                </a:lnTo>
                <a:lnTo>
                  <a:pt x="1818525" y="184935"/>
                </a:lnTo>
                <a:lnTo>
                  <a:pt x="2075379" y="503434"/>
                </a:lnTo>
                <a:lnTo>
                  <a:pt x="2342507" y="934949"/>
                </a:lnTo>
                <a:lnTo>
                  <a:pt x="2650732" y="1592495"/>
                </a:lnTo>
                <a:lnTo>
                  <a:pt x="2825393" y="1972639"/>
                </a:lnTo>
                <a:lnTo>
                  <a:pt x="2804844" y="1993187"/>
                </a:lnTo>
                <a:lnTo>
                  <a:pt x="0" y="2003461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7208622" y="2852447"/>
                <a:ext cx="426207" cy="42736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177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de-DE" sz="2177" dirty="0"/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8622" y="2852447"/>
                <a:ext cx="426207" cy="4273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Gerader Verbinder 9"/>
          <p:cNvCxnSpPr/>
          <p:nvPr/>
        </p:nvCxnSpPr>
        <p:spPr>
          <a:xfrm>
            <a:off x="5094540" y="5323207"/>
            <a:ext cx="587857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eck 14"/>
              <p:cNvSpPr/>
              <p:nvPr/>
            </p:nvSpPr>
            <p:spPr>
              <a:xfrm>
                <a:off x="8528327" y="3969212"/>
                <a:ext cx="294696" cy="259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089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DE" sz="1089" dirty="0"/>
              </a:p>
            </p:txBody>
          </p:sp>
        </mc:Choice>
        <mc:Fallback xmlns="">
          <p:sp>
            <p:nvSpPr>
              <p:cNvPr id="15" name="Rechtec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8327" y="3969212"/>
                <a:ext cx="294696" cy="2599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hteck 15"/>
              <p:cNvSpPr/>
              <p:nvPr/>
            </p:nvSpPr>
            <p:spPr>
              <a:xfrm>
                <a:off x="6061358" y="1708551"/>
                <a:ext cx="297646" cy="259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089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de-DE" sz="1089" dirty="0"/>
              </a:p>
            </p:txBody>
          </p:sp>
        </mc:Choice>
        <mc:Fallback xmlns="">
          <p:sp>
            <p:nvSpPr>
              <p:cNvPr id="16" name="Rechtec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1358" y="1708551"/>
                <a:ext cx="297646" cy="2599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493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240</Words>
  <Application>Microsoft Office PowerPoint</Application>
  <PresentationFormat>Bildschirmpräsentation (4:3)</PresentationFormat>
  <Paragraphs>97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Calibri</vt:lpstr>
      <vt:lpstr>Cambria Math</vt:lpstr>
      <vt:lpstr>Tw Cen MT Condensed</vt:lpstr>
      <vt:lpstr>Wingdings</vt:lpstr>
      <vt:lpstr>Wingdings 2</vt:lpstr>
      <vt:lpstr>Galathea</vt:lpstr>
      <vt:lpstr>Wahlteil 2016 – Analysis A 1</vt:lpstr>
      <vt:lpstr>Wahlteil 2016 – Analysis A 1</vt:lpstr>
      <vt:lpstr>Wahlteil 2016 – Analysis A 1</vt:lpstr>
      <vt:lpstr>Wahlteil 2016 – Analysis A 1</vt:lpstr>
      <vt:lpstr>Wahlteil 2013 – Analysis A 1</vt:lpstr>
      <vt:lpstr>Wahlteil 2013 – Analysis A 1</vt:lpstr>
      <vt:lpstr>Wahlteil 2013 – Analysis A 1</vt:lpstr>
      <vt:lpstr>Wahlteil 2013 – Analysis A 2</vt:lpstr>
      <vt:lpstr>Wahlteil 2013 – Analysis A 2</vt:lpstr>
      <vt:lpstr>Wahlteil 2013 – Analysis A 2</vt:lpstr>
      <vt:lpstr>Wahlteil 2013 – Analysis A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275</cp:revision>
  <dcterms:created xsi:type="dcterms:W3CDTF">2013-03-17T05:38:34Z</dcterms:created>
  <dcterms:modified xsi:type="dcterms:W3CDTF">2018-01-25T17:39:25Z</dcterms:modified>
</cp:coreProperties>
</file>